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9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9"/>
  </p:normalViewPr>
  <p:slideViewPr>
    <p:cSldViewPr snapToGrid="0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976A4-3C50-99E4-EF0B-523F242F52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3EAC30-CF81-4E07-22D4-D933A7B604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6FC05-BBE2-0401-3165-EBB42D57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1446D-EC53-BE60-120D-3773948B9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FD875-8A99-6170-94EC-4BF0DFE7D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3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099B0-6065-96F1-2300-1551E500D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CC3075-F412-591E-A59B-3642D5E76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316E8-5CED-B685-0955-22CD00ED0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D4717-44DF-5665-8919-A2B365ED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39C8D-7FF4-4971-7C85-53620F87C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90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D28F33-7AF7-5C97-D50D-6DFF42D73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910D3F-2311-EAFE-C76D-B26008B41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11BCC8-3AF5-EDD9-0F9E-CCF0C6161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1FEBC-D622-53FA-AFEA-2BD2CFE31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9C2B5-A9DA-0864-BC3F-E0811798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0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6B663-F4F0-C925-C0AC-F49854320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A504C-FA24-6C64-AD24-10F607869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40A05-9024-8FCE-9D2A-BE8C6898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CFF69-5A07-27A4-5037-1AD780A6B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28266-CEC5-CDAE-6EC8-8D6E17141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46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DE211-79DE-B8BF-E6A6-743B2EB6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46CFA1-654D-C6EE-193E-C4E9BEDFF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0D471-D0AC-F995-91AC-7D442BFA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7AED0-95F2-038D-096D-B1C4383F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8326-67EB-63AC-2B3E-9F72F798A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70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D1E28-8134-4507-C8D0-92A96BC25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C50FF-40B6-ECDB-3412-5C2A87E07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FEFF3-6F0D-1EF2-2F28-40E067102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3FFB7A-362E-A12C-A926-81644A4E9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1EB5A-1D28-B223-6D54-0E4A27C8B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D7FB9-3E34-485A-17E9-224E0E041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9760C-59D1-8263-B9FF-3973D8F93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71E3E-5761-86BF-7A7A-22B912ED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6878A9-F1FB-980C-E258-880FA0011A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72F3E4-2C24-73B7-1CD9-8F2B223F86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8CFA67-9756-3E00-00CA-6B05878832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35D8F6-92F5-7714-CB03-D76F4018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282EBF-DC43-B1EC-FF6F-36723736C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8C3D4-E0CF-A4B8-4DB0-B6009EE5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4B09C-2402-6CDE-2D59-1A2179E47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D0E2B8-5B06-EFA0-F62C-E07CF410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14E3D0-CD68-FD62-E5BD-477A92975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68097-1D83-E916-EEE5-4ED23498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2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FC77A7-0455-ACA0-9696-17CACEFA8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F1E38-1151-7328-84B3-C26E92AF1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8244F4-01F8-F186-1274-79D6CDD3A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D9E04-AEB7-BAE0-587B-EF0A01EC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F3405-32DE-2931-4EA8-A664BBCB4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9B297-DB32-9E90-8DFF-2528403B7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6BEE02-5336-E962-623C-F177D7195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8F836-DFAE-4E04-2CFE-1C18C796A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AC6C3-EE4B-557B-A21F-D8AE9614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714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669A8-D00C-CE70-420E-6E813F252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705A19-C209-5899-D494-98CE13C4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81AF0-A670-A497-8C1A-30CBB5886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FC4FDE-0778-7377-607B-4863BB10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5AC2FF-042A-0426-33BF-1A834B60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D1B4A-959A-A930-64C9-AB8700FF1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7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F4A9AC-1DFE-47D9-3A89-15764D727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7AFC8-C528-864A-AAB6-39B4BB528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9915A-AE82-FC65-12BB-94DAC6439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A5276-9BB7-8348-A131-5DAD520B3E7D}" type="datetimeFigureOut">
              <a:rPr lang="en-US" smtClean="0"/>
              <a:t>11/18/22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64A52-9CD3-2A69-9286-AF7E72A865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EE392-6CA5-D860-33A1-AAB077A85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306B8-46A1-5141-930A-52AC73B9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0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schools.ac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71133F5-7BCC-B388-A1B8-7E3D2D07D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8206" y="5928754"/>
            <a:ext cx="2443794" cy="92924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396920-59D0-70E7-C6DB-7C2CDC0A0A2A}"/>
              </a:ext>
            </a:extLst>
          </p:cNvPr>
          <p:cNvSpPr/>
          <p:nvPr/>
        </p:nvSpPr>
        <p:spPr>
          <a:xfrm>
            <a:off x="144481" y="89063"/>
            <a:ext cx="2176172" cy="342603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Individual 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(Medical school staff member or student) want to undertake a project requiring engagement across UK medical schools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Examples may include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Questionnaire survey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Educational resource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Cross-school research 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Relevant paperwork required is easily accessible via webpage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hlinkClick r:id="rId3"/>
              </a:rPr>
              <a:t>https://www.medschools.ac.uk</a:t>
            </a:r>
            <a:r>
              <a:rPr lang="en-US" sz="11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1C1CEA-93BB-CB04-9F5E-74D4785EF579}"/>
              </a:ext>
            </a:extLst>
          </p:cNvPr>
          <p:cNvSpPr/>
          <p:nvPr/>
        </p:nvSpPr>
        <p:spPr>
          <a:xfrm>
            <a:off x="3097479" y="119744"/>
            <a:ext cx="3559186" cy="16987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School based sponsor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A nominated representative of the School signs off the proposal after (if relevant)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Ethics committee approval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Internal discussion within the school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Left-right Arrow 6">
            <a:extLst>
              <a:ext uri="{FF2B5EF4-FFF2-40B4-BE49-F238E27FC236}">
                <a16:creationId xmlns:a16="http://schemas.microsoft.com/office/drawing/2014/main" id="{1E6F2A6E-2195-3CD9-6936-7B63FE0385E3}"/>
              </a:ext>
            </a:extLst>
          </p:cNvPr>
          <p:cNvSpPr/>
          <p:nvPr/>
        </p:nvSpPr>
        <p:spPr>
          <a:xfrm>
            <a:off x="2365638" y="884707"/>
            <a:ext cx="629393" cy="3206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-right Arrow 7">
            <a:extLst>
              <a:ext uri="{FF2B5EF4-FFF2-40B4-BE49-F238E27FC236}">
                <a16:creationId xmlns:a16="http://schemas.microsoft.com/office/drawing/2014/main" id="{6A0CFDFE-59E7-A8C3-0685-AF90A7BAC036}"/>
              </a:ext>
            </a:extLst>
          </p:cNvPr>
          <p:cNvSpPr/>
          <p:nvPr/>
        </p:nvSpPr>
        <p:spPr>
          <a:xfrm>
            <a:off x="6824353" y="807335"/>
            <a:ext cx="629393" cy="3206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B3E187-7CD0-EE34-6CF9-2BEFDFC941C6}"/>
              </a:ext>
            </a:extLst>
          </p:cNvPr>
          <p:cNvSpPr/>
          <p:nvPr/>
        </p:nvSpPr>
        <p:spPr>
          <a:xfrm>
            <a:off x="7865423" y="317870"/>
            <a:ext cx="3340924" cy="119214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Education Lead of the School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The School Education Lead should be aware that an application is being made from their school but the sign off can be via a nominated school sponsor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B3B0AB39-A3DD-03FE-5CDC-556DAEA84BE3}"/>
              </a:ext>
            </a:extLst>
          </p:cNvPr>
          <p:cNvSpPr/>
          <p:nvPr/>
        </p:nvSpPr>
        <p:spPr>
          <a:xfrm>
            <a:off x="3840912" y="2056297"/>
            <a:ext cx="534390" cy="934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CCD5E7-CB37-CDDB-4A9C-6A4B28BC0943}"/>
              </a:ext>
            </a:extLst>
          </p:cNvPr>
          <p:cNvSpPr/>
          <p:nvPr/>
        </p:nvSpPr>
        <p:spPr>
          <a:xfrm>
            <a:off x="3038104" y="3146962"/>
            <a:ext cx="2808513" cy="15843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ELAG Secretary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Receives applications including;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Proposals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Signed agreement from sponsor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Ethics committee approval (if required)</a:t>
            </a:r>
          </a:p>
        </p:txBody>
      </p:sp>
      <p:sp>
        <p:nvSpPr>
          <p:cNvPr id="14" name="Left-right Arrow 13">
            <a:extLst>
              <a:ext uri="{FF2B5EF4-FFF2-40B4-BE49-F238E27FC236}">
                <a16:creationId xmlns:a16="http://schemas.microsoft.com/office/drawing/2014/main" id="{03D2C167-A300-71AB-D80C-78C0793CC0C5}"/>
              </a:ext>
            </a:extLst>
          </p:cNvPr>
          <p:cNvSpPr/>
          <p:nvPr/>
        </p:nvSpPr>
        <p:spPr>
          <a:xfrm>
            <a:off x="6024750" y="3778827"/>
            <a:ext cx="629393" cy="3206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520132-BE35-46BA-3B59-740B037E9C22}"/>
              </a:ext>
            </a:extLst>
          </p:cNvPr>
          <p:cNvSpPr/>
          <p:nvPr/>
        </p:nvSpPr>
        <p:spPr>
          <a:xfrm>
            <a:off x="6954982" y="3146961"/>
            <a:ext cx="3519054" cy="15843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ELAG Committee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Receives relevant application to review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Discusses application (either via e-mail or at committee)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Opportunity for applicants to present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D6143165-0B08-939D-3972-CAA2430EA757}"/>
              </a:ext>
            </a:extLst>
          </p:cNvPr>
          <p:cNvSpPr/>
          <p:nvPr/>
        </p:nvSpPr>
        <p:spPr>
          <a:xfrm rot="10800000">
            <a:off x="4617522" y="2022993"/>
            <a:ext cx="534390" cy="934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A2B92B0-0D0F-E37F-9875-428A3FEAD37D}"/>
              </a:ext>
            </a:extLst>
          </p:cNvPr>
          <p:cNvSpPr/>
          <p:nvPr/>
        </p:nvSpPr>
        <p:spPr>
          <a:xfrm>
            <a:off x="5286994" y="2217494"/>
            <a:ext cx="3074717" cy="617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Response is communicated to School sponsor following ELAG  review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(May include guidance on modifications)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6AEC063-5DBD-E204-62F4-3E21F92A9B5F}"/>
              </a:ext>
            </a:extLst>
          </p:cNvPr>
          <p:cNvSpPr/>
          <p:nvPr/>
        </p:nvSpPr>
        <p:spPr>
          <a:xfrm>
            <a:off x="6597290" y="5167402"/>
            <a:ext cx="3150916" cy="1584365"/>
          </a:xfrm>
          <a:prstGeom prst="rect">
            <a:avLst/>
          </a:prstGeom>
          <a:solidFill>
            <a:srgbClr val="CD9D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Education Leads across UK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ELAG reviewed projects are circulated to Education Leads for circulation within their schools (with advice as to whether these were approved by ELAG).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Left-right Arrow 18">
            <a:extLst>
              <a:ext uri="{FF2B5EF4-FFF2-40B4-BE49-F238E27FC236}">
                <a16:creationId xmlns:a16="http://schemas.microsoft.com/office/drawing/2014/main" id="{BF86455D-28DF-BE25-94FD-CA670B8F0AE6}"/>
              </a:ext>
            </a:extLst>
          </p:cNvPr>
          <p:cNvSpPr/>
          <p:nvPr/>
        </p:nvSpPr>
        <p:spPr>
          <a:xfrm rot="1769713">
            <a:off x="5929750" y="4731326"/>
            <a:ext cx="629393" cy="3206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CDD7F1-B56B-8625-D99B-40E76DCAB8F4}"/>
              </a:ext>
            </a:extLst>
          </p:cNvPr>
          <p:cNvSpPr/>
          <p:nvPr/>
        </p:nvSpPr>
        <p:spPr>
          <a:xfrm>
            <a:off x="125039" y="5103915"/>
            <a:ext cx="2228061" cy="164967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External </a:t>
            </a:r>
            <a:r>
              <a:rPr lang="en-US" b="1" dirty="0" err="1">
                <a:solidFill>
                  <a:schemeClr val="tx1"/>
                </a:solidFill>
              </a:rPr>
              <a:t>organisation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(Royal Colleges, Special interest groups, DHSC, GMC </a:t>
            </a:r>
            <a:r>
              <a:rPr lang="en-US" sz="1400" dirty="0" err="1">
                <a:solidFill>
                  <a:schemeClr val="tx1"/>
                </a:solidFill>
              </a:rPr>
              <a:t>etc</a:t>
            </a:r>
            <a:r>
              <a:rPr lang="en-US" sz="1400" dirty="0">
                <a:solidFill>
                  <a:schemeClr val="tx1"/>
                </a:solidFill>
              </a:rPr>
              <a:t>) seeking input or wishing to share resources with Educational Leads</a:t>
            </a:r>
          </a:p>
        </p:txBody>
      </p:sp>
      <p:sp>
        <p:nvSpPr>
          <p:cNvPr id="21" name="Down Arrow 20">
            <a:extLst>
              <a:ext uri="{FF2B5EF4-FFF2-40B4-BE49-F238E27FC236}">
                <a16:creationId xmlns:a16="http://schemas.microsoft.com/office/drawing/2014/main" id="{3D47F2AD-2050-4F86-574E-02D022025F72}"/>
              </a:ext>
            </a:extLst>
          </p:cNvPr>
          <p:cNvSpPr/>
          <p:nvPr/>
        </p:nvSpPr>
        <p:spPr>
          <a:xfrm rot="3291455">
            <a:off x="2561441" y="4865490"/>
            <a:ext cx="534390" cy="64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792A9A-86F3-513F-2339-2506DCACD135}"/>
              </a:ext>
            </a:extLst>
          </p:cNvPr>
          <p:cNvSpPr/>
          <p:nvPr/>
        </p:nvSpPr>
        <p:spPr>
          <a:xfrm>
            <a:off x="3098717" y="5305320"/>
            <a:ext cx="1888919" cy="62343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Response is communicated to External </a:t>
            </a:r>
            <a:r>
              <a:rPr lang="en-US" sz="1200" dirty="0" err="1">
                <a:solidFill>
                  <a:schemeClr val="tx1"/>
                </a:solidFill>
              </a:rPr>
              <a:t>Organisation</a:t>
            </a:r>
            <a:r>
              <a:rPr lang="en-US" sz="1200" dirty="0">
                <a:solidFill>
                  <a:schemeClr val="tx1"/>
                </a:solidFill>
              </a:rPr>
              <a:t>, following ELAG review</a:t>
            </a:r>
          </a:p>
        </p:txBody>
      </p:sp>
      <p:sp>
        <p:nvSpPr>
          <p:cNvPr id="23" name="Down Arrow 22">
            <a:extLst>
              <a:ext uri="{FF2B5EF4-FFF2-40B4-BE49-F238E27FC236}">
                <a16:creationId xmlns:a16="http://schemas.microsoft.com/office/drawing/2014/main" id="{97DB3311-BFD6-C73F-C299-83BCE1B85F32}"/>
              </a:ext>
            </a:extLst>
          </p:cNvPr>
          <p:cNvSpPr/>
          <p:nvPr/>
        </p:nvSpPr>
        <p:spPr>
          <a:xfrm rot="14119329">
            <a:off x="2276509" y="4346180"/>
            <a:ext cx="534390" cy="6412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69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224</Words>
  <Application>Microsoft Macintosh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Lillicrap</dc:creator>
  <cp:lastModifiedBy>Mark Lillicrap</cp:lastModifiedBy>
  <cp:revision>6</cp:revision>
  <dcterms:created xsi:type="dcterms:W3CDTF">2022-11-18T10:37:02Z</dcterms:created>
  <dcterms:modified xsi:type="dcterms:W3CDTF">2022-11-18T14:28:34Z</dcterms:modified>
</cp:coreProperties>
</file>